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libri (MS)" panose="020B0604020202020204" charset="0"/>
      <p:regular r:id="rId16"/>
    </p:embeddedFont>
    <p:embeddedFont>
      <p:font typeface="Calibri (MS) Bold" panose="020B0604020202020204" charset="0"/>
      <p:regular r:id="rId17"/>
    </p:embeddedFont>
    <p:embeddedFont>
      <p:font typeface="Open Sans" panose="020B0606030504020204" pitchFamily="34" charset="0"/>
      <p:regular r:id="rId18"/>
    </p:embeddedFont>
    <p:embeddedFont>
      <p:font typeface="Open San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1441" y="3964533"/>
            <a:ext cx="18105118" cy="168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“FitPass”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PRESENTACIÓN FINAL CAPSTONE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1584330" y="4204478"/>
            <a:ext cx="1919872" cy="2400567"/>
            <a:chOff x="0" y="0"/>
            <a:chExt cx="2559829" cy="32007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59829" cy="2559829"/>
            </a:xfrm>
            <a:custGeom>
              <a:avLst/>
              <a:gdLst/>
              <a:ahLst/>
              <a:cxnLst/>
              <a:rect l="l" t="t" r="r" b="b"/>
              <a:pathLst>
                <a:path w="2559829" h="2559829">
                  <a:moveTo>
                    <a:pt x="0" y="0"/>
                  </a:moveTo>
                  <a:lnTo>
                    <a:pt x="2559829" y="0"/>
                  </a:lnTo>
                  <a:lnTo>
                    <a:pt x="2559829" y="2559829"/>
                  </a:lnTo>
                  <a:lnTo>
                    <a:pt x="0" y="2559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14464" y="2502679"/>
              <a:ext cx="2130901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Angular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307136" y="4580563"/>
            <a:ext cx="2316242" cy="3104984"/>
            <a:chOff x="0" y="0"/>
            <a:chExt cx="3088323" cy="4139979"/>
          </a:xfrm>
        </p:grpSpPr>
        <p:sp>
          <p:nvSpPr>
            <p:cNvPr id="9" name="Freeform 9"/>
            <p:cNvSpPr/>
            <p:nvPr/>
          </p:nvSpPr>
          <p:spPr>
            <a:xfrm>
              <a:off x="543935" y="0"/>
              <a:ext cx="2000453" cy="2000453"/>
            </a:xfrm>
            <a:custGeom>
              <a:avLst/>
              <a:gdLst/>
              <a:ahLst/>
              <a:cxnLst/>
              <a:rect l="l" t="t" r="r" b="b"/>
              <a:pathLst>
                <a:path w="2000453" h="2000453">
                  <a:moveTo>
                    <a:pt x="0" y="0"/>
                  </a:moveTo>
                  <a:lnTo>
                    <a:pt x="2000453" y="0"/>
                  </a:lnTo>
                  <a:lnTo>
                    <a:pt x="2000453" y="2000453"/>
                  </a:lnTo>
                  <a:lnTo>
                    <a:pt x="0" y="2000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43303"/>
              <a:ext cx="3088323" cy="2196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PostgreSQL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+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pgvector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4311" y="4580563"/>
            <a:ext cx="1747480" cy="2502369"/>
            <a:chOff x="0" y="0"/>
            <a:chExt cx="2329974" cy="3336492"/>
          </a:xfrm>
        </p:grpSpPr>
        <p:sp>
          <p:nvSpPr>
            <p:cNvPr id="12" name="Freeform 12"/>
            <p:cNvSpPr/>
            <p:nvPr/>
          </p:nvSpPr>
          <p:spPr>
            <a:xfrm>
              <a:off x="250014" y="0"/>
              <a:ext cx="1829947" cy="1829947"/>
            </a:xfrm>
            <a:custGeom>
              <a:avLst/>
              <a:gdLst/>
              <a:ahLst/>
              <a:cxnLst/>
              <a:rect l="l" t="t" r="r" b="b"/>
              <a:pathLst>
                <a:path w="1829947" h="1829947">
                  <a:moveTo>
                    <a:pt x="0" y="0"/>
                  </a:moveTo>
                  <a:lnTo>
                    <a:pt x="1829946" y="0"/>
                  </a:lnTo>
                  <a:lnTo>
                    <a:pt x="1829946" y="1829947"/>
                  </a:lnTo>
                  <a:lnTo>
                    <a:pt x="0" y="18299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889116"/>
              <a:ext cx="2329974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aws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RDS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184666" y="4580563"/>
            <a:ext cx="1664570" cy="2874147"/>
            <a:chOff x="0" y="0"/>
            <a:chExt cx="2219427" cy="38321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219427" cy="2441969"/>
            </a:xfrm>
            <a:custGeom>
              <a:avLst/>
              <a:gdLst/>
              <a:ahLst/>
              <a:cxnLst/>
              <a:rect l="l" t="t" r="r" b="b"/>
              <a:pathLst>
                <a:path w="2219427" h="2441969">
                  <a:moveTo>
                    <a:pt x="0" y="0"/>
                  </a:moveTo>
                  <a:lnTo>
                    <a:pt x="2219427" y="0"/>
                  </a:lnTo>
                  <a:lnTo>
                    <a:pt x="2219427" y="2441969"/>
                  </a:lnTo>
                  <a:lnTo>
                    <a:pt x="0" y="24419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6707" t="-9826" r="-13250" b="-8288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0265" y="2384819"/>
              <a:ext cx="2189162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aws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173087" y="4580563"/>
            <a:ext cx="1747480" cy="2661592"/>
            <a:chOff x="0" y="0"/>
            <a:chExt cx="2329974" cy="3548790"/>
          </a:xfrm>
        </p:grpSpPr>
        <p:sp>
          <p:nvSpPr>
            <p:cNvPr id="18" name="Freeform 18"/>
            <p:cNvSpPr/>
            <p:nvPr/>
          </p:nvSpPr>
          <p:spPr>
            <a:xfrm>
              <a:off x="171411" y="0"/>
              <a:ext cx="2011079" cy="2011079"/>
            </a:xfrm>
            <a:custGeom>
              <a:avLst/>
              <a:gdLst/>
              <a:ahLst/>
              <a:cxnLst/>
              <a:rect l="l" t="t" r="r" b="b"/>
              <a:pathLst>
                <a:path w="2011079" h="2011079">
                  <a:moveTo>
                    <a:pt x="0" y="0"/>
                  </a:moveTo>
                  <a:lnTo>
                    <a:pt x="2011078" y="0"/>
                  </a:lnTo>
                  <a:lnTo>
                    <a:pt x="2011078" y="2011079"/>
                  </a:lnTo>
                  <a:lnTo>
                    <a:pt x="0" y="2011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2101413"/>
              <a:ext cx="2329974" cy="1447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aws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ECS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4695347" y="4580563"/>
            <a:ext cx="2416886" cy="3104984"/>
            <a:chOff x="0" y="0"/>
            <a:chExt cx="3222515" cy="4139979"/>
          </a:xfrm>
        </p:grpSpPr>
        <p:sp>
          <p:nvSpPr>
            <p:cNvPr id="21" name="Freeform 21"/>
            <p:cNvSpPr/>
            <p:nvPr/>
          </p:nvSpPr>
          <p:spPr>
            <a:xfrm>
              <a:off x="725790" y="0"/>
              <a:ext cx="1770935" cy="1770935"/>
            </a:xfrm>
            <a:custGeom>
              <a:avLst/>
              <a:gdLst/>
              <a:ahLst/>
              <a:cxnLst/>
              <a:rect l="l" t="t" r="r" b="b"/>
              <a:pathLst>
                <a:path w="1770935" h="1770935">
                  <a:moveTo>
                    <a:pt x="0" y="0"/>
                  </a:moveTo>
                  <a:lnTo>
                    <a:pt x="1770935" y="0"/>
                  </a:lnTo>
                  <a:lnTo>
                    <a:pt x="1770935" y="1770935"/>
                  </a:lnTo>
                  <a:lnTo>
                    <a:pt x="0" y="17709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1943303"/>
              <a:ext cx="3222515" cy="2196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aws </a:t>
              </a:r>
            </a:p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secrets manager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647076" y="4742833"/>
            <a:ext cx="2517184" cy="1862211"/>
            <a:chOff x="0" y="0"/>
            <a:chExt cx="3356246" cy="2482948"/>
          </a:xfrm>
        </p:grpSpPr>
        <p:sp>
          <p:nvSpPr>
            <p:cNvPr id="24" name="Freeform 24"/>
            <p:cNvSpPr/>
            <p:nvPr/>
          </p:nvSpPr>
          <p:spPr>
            <a:xfrm>
              <a:off x="298006" y="0"/>
              <a:ext cx="3026334" cy="1853630"/>
            </a:xfrm>
            <a:custGeom>
              <a:avLst/>
              <a:gdLst/>
              <a:ahLst/>
              <a:cxnLst/>
              <a:rect l="l" t="t" r="r" b="b"/>
              <a:pathLst>
                <a:path w="3026334" h="1853630">
                  <a:moveTo>
                    <a:pt x="0" y="0"/>
                  </a:moveTo>
                  <a:lnTo>
                    <a:pt x="3026335" y="0"/>
                  </a:lnTo>
                  <a:lnTo>
                    <a:pt x="3026335" y="1853630"/>
                  </a:lnTo>
                  <a:lnTo>
                    <a:pt x="0" y="18536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1784871"/>
              <a:ext cx="3356246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NodeJS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91440" y="2080402"/>
            <a:ext cx="1810511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Tecnologías utilizadas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“FitPass”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1442" y="3964533"/>
            <a:ext cx="18105118" cy="175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DEMOSTRACIÓN DEL RESULTADO DEL PROYECTO</a:t>
            </a:r>
          </a:p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*Exposición del sistema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154859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2881" y="689949"/>
            <a:ext cx="1810511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Resultados obtenidos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8171708"/>
            <a:ext cx="31814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Progreso total: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325" y="7481654"/>
            <a:ext cx="8680702" cy="196049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13971" y="8878273"/>
            <a:ext cx="11067751" cy="563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Próxima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entrega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3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Finalización</a:t>
            </a:r>
            <a:r>
              <a:rPr lang="en-US" sz="33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Release 2 (Semana 10)</a:t>
            </a: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E1AD7EC5-2EC4-81E0-B098-3A49303A65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04205"/>
              </p:ext>
            </p:extLst>
          </p:nvPr>
        </p:nvGraphicFramePr>
        <p:xfrm>
          <a:off x="1371600" y="2368039"/>
          <a:ext cx="15544800" cy="5429291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3491476760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505575514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4145340603"/>
                    </a:ext>
                  </a:extLst>
                </a:gridCol>
                <a:gridCol w="3886200">
                  <a:extLst>
                    <a:ext uri="{9D8B030D-6E8A-4147-A177-3AD203B41FA5}">
                      <a16:colId xmlns:a16="http://schemas.microsoft.com/office/drawing/2014/main" val="18674177"/>
                    </a:ext>
                  </a:extLst>
                </a:gridCol>
              </a:tblGrid>
              <a:tr h="775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 dirty="0">
                          <a:effectLst/>
                        </a:rPr>
                        <a:t>Componente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7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effectLst/>
                        </a:rPr>
                        <a:t>Tipo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7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effectLst/>
                        </a:rPr>
                        <a:t>Avance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74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b="1">
                          <a:effectLst/>
                        </a:rPr>
                        <a:t>Valor de Negocio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A7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3737456"/>
                  </a:ext>
                </a:extLst>
              </a:tr>
              <a:tr h="775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Portal Cliente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MVP Core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100%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Automatiza inscripción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004041"/>
                  </a:ext>
                </a:extLst>
              </a:tr>
              <a:tr h="775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Enrolamiento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MVP Core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100%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Habilita control biométrico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484627"/>
                  </a:ext>
                </a:extLst>
              </a:tr>
              <a:tr h="775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Torniquete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MVP Core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100%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Valida acceso sin credenciales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700523"/>
                  </a:ext>
                </a:extLst>
              </a:tr>
              <a:tr h="775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Dashboard 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Post-MVP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100%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Mejora supervisión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911167"/>
                  </a:ext>
                </a:extLst>
              </a:tr>
              <a:tr h="775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Reportería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Post-MVP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100%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Análisis de datos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355687"/>
                  </a:ext>
                </a:extLst>
              </a:tr>
              <a:tr h="77561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Membresía presencial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Post-MVP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>
                          <a:effectLst/>
                        </a:rPr>
                        <a:t>100%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CL" dirty="0">
                          <a:effectLst/>
                        </a:rPr>
                        <a:t>Funcionalidades adicionales</a:t>
                      </a:r>
                    </a:p>
                  </a:txBody>
                  <a:tcPr anchor="ctr">
                    <a:lnL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172C5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964535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2640BB4F-CC35-24B1-4C7F-D41EB985FA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5332" y="2489666"/>
            <a:ext cx="2912533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156680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2315783"/>
            <a:ext cx="13929840" cy="7701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96"/>
              </a:lnSpc>
            </a:pPr>
            <a:r>
              <a:rPr lang="en-US" sz="3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Limitado tiempo de desarrollo:</a:t>
            </a:r>
          </a:p>
          <a:p>
            <a:pPr algn="l">
              <a:lnSpc>
                <a:spcPts val="4096"/>
              </a:lnSpc>
            </a:pPr>
            <a:endParaRPr lang="en-US" sz="32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4096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equipo debió organizar el trabajo en plazos muy acotados, lo que exigió priorizar las funcionalidades esenciales del sistema y distribuir las tareas de forma eficiente para cumplir los objetivos.</a:t>
            </a:r>
          </a:p>
          <a:p>
            <a:pPr algn="l">
              <a:lnSpc>
                <a:spcPts val="4096"/>
              </a:lnSpc>
            </a:pPr>
            <a:endParaRPr lang="en-US"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4096"/>
              </a:lnSpc>
            </a:pPr>
            <a:r>
              <a:rPr lang="en-US" sz="3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Falta de experiencia en integración hardware–software:</a:t>
            </a:r>
          </a:p>
          <a:p>
            <a:pPr algn="l">
              <a:lnSpc>
                <a:spcPts val="4096"/>
              </a:lnSpc>
            </a:pPr>
            <a:endParaRPr lang="en-US" sz="32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l">
              <a:lnSpc>
                <a:spcPts val="4096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contábamos con conocimientos previos sobre cómo simular y programar el funcionamiento del torniquete automatizado, ni sobre la configuración de componentes físicos y su comunicación con el sistema web.</a:t>
            </a:r>
          </a:p>
          <a:p>
            <a:pPr algn="l">
              <a:lnSpc>
                <a:spcPts val="4096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Esto implicó un proceso de aprendizaje autodidacta y de investigación constante para lograr la integración entre el hardware y el software.</a:t>
            </a:r>
          </a:p>
          <a:p>
            <a:pPr algn="l">
              <a:lnSpc>
                <a:spcPts val="4096"/>
              </a:lnSpc>
            </a:pPr>
            <a:endParaRPr lang="en-US" sz="3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3943683" y="3656120"/>
            <a:ext cx="3716389" cy="3743615"/>
          </a:xfrm>
          <a:custGeom>
            <a:avLst/>
            <a:gdLst/>
            <a:ahLst/>
            <a:cxnLst/>
            <a:rect l="l" t="t" r="r" b="b"/>
            <a:pathLst>
              <a:path w="3716389" h="3743615">
                <a:moveTo>
                  <a:pt x="0" y="0"/>
                </a:moveTo>
                <a:lnTo>
                  <a:pt x="3716389" y="0"/>
                </a:lnTo>
                <a:lnTo>
                  <a:pt x="3716389" y="3743614"/>
                </a:lnTo>
                <a:lnTo>
                  <a:pt x="0" y="3743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0" y="993059"/>
            <a:ext cx="18105118" cy="114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Obstáculos presentados durante el desarrollo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91440" y="4469263"/>
            <a:ext cx="18105118" cy="120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PREGUNTAS DE LA COMISIÓN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181539" y="2566228"/>
            <a:ext cx="11450241" cy="2039322"/>
            <a:chOff x="0" y="0"/>
            <a:chExt cx="15266988" cy="27190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266924" cy="2719070"/>
            </a:xfrm>
            <a:custGeom>
              <a:avLst/>
              <a:gdLst/>
              <a:ahLst/>
              <a:cxnLst/>
              <a:rect l="l" t="t" r="r" b="b"/>
              <a:pathLst>
                <a:path w="15266924" h="2719070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1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70756" y="2561466"/>
            <a:ext cx="8965785" cy="1603248"/>
            <a:chOff x="0" y="0"/>
            <a:chExt cx="11954380" cy="21376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54380" cy="2137664"/>
            </a:xfrm>
            <a:custGeom>
              <a:avLst/>
              <a:gdLst/>
              <a:ahLst/>
              <a:cxnLst/>
              <a:rect l="l" t="t" r="r" b="b"/>
              <a:pathLst>
                <a:path w="11954380" h="2137664">
                  <a:moveTo>
                    <a:pt x="0" y="0"/>
                  </a:moveTo>
                  <a:lnTo>
                    <a:pt x="11954380" y="0"/>
                  </a:lnTo>
                  <a:lnTo>
                    <a:pt x="11954380" y="2137664"/>
                  </a:lnTo>
                  <a:lnTo>
                    <a:pt x="0" y="2137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3896" b="-13896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2080" y="93980"/>
              <a:ext cx="11690220" cy="1911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39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Manolo Díaz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Scrum Master y Product Owner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planificación de sprints, arquitectura y coordinación.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385470" y="2770159"/>
            <a:ext cx="2290047" cy="1631457"/>
            <a:chOff x="0" y="0"/>
            <a:chExt cx="3053396" cy="217527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53461" cy="2175256"/>
            </a:xfrm>
            <a:custGeom>
              <a:avLst/>
              <a:gdLst/>
              <a:ahLst/>
              <a:cxnLst/>
              <a:rect l="l" t="t" r="r" b="b"/>
              <a:pathLst>
                <a:path w="3053461" h="2175256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solidFill>
              <a:srgbClr val="C4D5EB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81539" y="4809482"/>
            <a:ext cx="11450241" cy="2039322"/>
            <a:chOff x="0" y="0"/>
            <a:chExt cx="15266988" cy="27190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266924" cy="2719070"/>
            </a:xfrm>
            <a:custGeom>
              <a:avLst/>
              <a:gdLst/>
              <a:ahLst/>
              <a:cxnLst/>
              <a:rect l="l" t="t" r="r" b="b"/>
              <a:pathLst>
                <a:path w="15266924" h="2719070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1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70756" y="4804719"/>
            <a:ext cx="8965785" cy="1603248"/>
            <a:chOff x="0" y="0"/>
            <a:chExt cx="11954380" cy="213766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954380" cy="2137664"/>
            </a:xfrm>
            <a:custGeom>
              <a:avLst/>
              <a:gdLst/>
              <a:ahLst/>
              <a:cxnLst/>
              <a:rect l="l" t="t" r="r" b="b"/>
              <a:pathLst>
                <a:path w="11954380" h="2137664">
                  <a:moveTo>
                    <a:pt x="0" y="0"/>
                  </a:moveTo>
                  <a:lnTo>
                    <a:pt x="11954380" y="0"/>
                  </a:lnTo>
                  <a:lnTo>
                    <a:pt x="11954380" y="2137664"/>
                  </a:lnTo>
                  <a:lnTo>
                    <a:pt x="0" y="2137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3896" b="-13896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32080" y="93980"/>
              <a:ext cx="11690220" cy="1911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39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Amaro Herrera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Desarrollador Fullstack 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frontend/backend, integración y pruebas.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85470" y="5013414"/>
            <a:ext cx="2290047" cy="1631457"/>
            <a:chOff x="0" y="0"/>
            <a:chExt cx="3053396" cy="217527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053461" cy="2175256"/>
            </a:xfrm>
            <a:custGeom>
              <a:avLst/>
              <a:gdLst/>
              <a:ahLst/>
              <a:cxnLst/>
              <a:rect l="l" t="t" r="r" b="b"/>
              <a:pathLst>
                <a:path w="3053461" h="2175256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solidFill>
              <a:srgbClr val="C4D5EB"/>
            </a:soli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181539" y="7052736"/>
            <a:ext cx="11450241" cy="2039322"/>
            <a:chOff x="0" y="0"/>
            <a:chExt cx="15266988" cy="271909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266924" cy="2719070"/>
            </a:xfrm>
            <a:custGeom>
              <a:avLst/>
              <a:gdLst/>
              <a:ahLst/>
              <a:cxnLst/>
              <a:rect l="l" t="t" r="r" b="b"/>
              <a:pathLst>
                <a:path w="15266924" h="2719070">
                  <a:moveTo>
                    <a:pt x="0" y="271907"/>
                  </a:moveTo>
                  <a:cubicBezTo>
                    <a:pt x="0" y="121793"/>
                    <a:pt x="121793" y="0"/>
                    <a:pt x="271907" y="0"/>
                  </a:cubicBezTo>
                  <a:lnTo>
                    <a:pt x="14995018" y="0"/>
                  </a:lnTo>
                  <a:cubicBezTo>
                    <a:pt x="15145131" y="0"/>
                    <a:pt x="15266924" y="121793"/>
                    <a:pt x="15266924" y="271907"/>
                  </a:cubicBezTo>
                  <a:lnTo>
                    <a:pt x="15266924" y="2447163"/>
                  </a:lnTo>
                  <a:cubicBezTo>
                    <a:pt x="15266924" y="2597277"/>
                    <a:pt x="15145131" y="2719070"/>
                    <a:pt x="14995018" y="2719070"/>
                  </a:cubicBezTo>
                  <a:lnTo>
                    <a:pt x="271907" y="2719070"/>
                  </a:lnTo>
                  <a:cubicBezTo>
                    <a:pt x="121793" y="2719070"/>
                    <a:pt x="0" y="2597404"/>
                    <a:pt x="0" y="2447163"/>
                  </a:cubicBezTo>
                  <a:close/>
                </a:path>
              </a:pathLst>
            </a:custGeom>
            <a:gradFill rotWithShape="1">
              <a:gsLst>
                <a:gs pos="0">
                  <a:srgbClr val="72A7DB">
                    <a:alpha val="100000"/>
                  </a:srgbClr>
                </a:gs>
                <a:gs pos="50000">
                  <a:srgbClr val="559BDB">
                    <a:alpha val="100000"/>
                  </a:srgbClr>
                </a:gs>
                <a:gs pos="100000">
                  <a:srgbClr val="448AC9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670756" y="7047973"/>
            <a:ext cx="8965785" cy="1603248"/>
            <a:chOff x="0" y="0"/>
            <a:chExt cx="11954380" cy="21376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954380" cy="2137664"/>
            </a:xfrm>
            <a:custGeom>
              <a:avLst/>
              <a:gdLst/>
              <a:ahLst/>
              <a:cxnLst/>
              <a:rect l="l" t="t" r="r" b="b"/>
              <a:pathLst>
                <a:path w="11954380" h="2137664">
                  <a:moveTo>
                    <a:pt x="0" y="0"/>
                  </a:moveTo>
                  <a:lnTo>
                    <a:pt x="11954380" y="0"/>
                  </a:lnTo>
                  <a:lnTo>
                    <a:pt x="11954380" y="2137664"/>
                  </a:lnTo>
                  <a:lnTo>
                    <a:pt x="0" y="2137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3896" b="-13896"/>
              </a:stretch>
            </a:blipFill>
          </p:spPr>
          <p:txBody>
            <a:bodyPr/>
            <a:lstStyle/>
            <a:p>
              <a:endParaRPr lang="es-CL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32080" y="93980"/>
              <a:ext cx="11690220" cy="1911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12"/>
                </a:lnSpc>
              </a:pPr>
              <a:r>
                <a:rPr lang="en-US" sz="39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Johanna Fuhrop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Desarrolladora Fullstack</a:t>
              </a:r>
            </a:p>
            <a:p>
              <a:pPr marL="542925" lvl="2" indent="-180975" algn="l">
                <a:lnSpc>
                  <a:spcPts val="3240"/>
                </a:lnSpc>
                <a:buFont typeface="Arial"/>
                <a:buChar char="⚬"/>
              </a:pPr>
              <a:r>
                <a:rPr lang="en-US" sz="3000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bases de datos y reglas de acceso.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385470" y="7256668"/>
            <a:ext cx="2290047" cy="1631457"/>
            <a:chOff x="0" y="0"/>
            <a:chExt cx="3053396" cy="217527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53461" cy="2175256"/>
            </a:xfrm>
            <a:custGeom>
              <a:avLst/>
              <a:gdLst/>
              <a:ahLst/>
              <a:cxnLst/>
              <a:rect l="l" t="t" r="r" b="b"/>
              <a:pathLst>
                <a:path w="3053461" h="2175256">
                  <a:moveTo>
                    <a:pt x="0" y="217551"/>
                  </a:moveTo>
                  <a:cubicBezTo>
                    <a:pt x="0" y="97409"/>
                    <a:pt x="97409" y="0"/>
                    <a:pt x="217551" y="0"/>
                  </a:cubicBezTo>
                  <a:lnTo>
                    <a:pt x="2835910" y="0"/>
                  </a:lnTo>
                  <a:cubicBezTo>
                    <a:pt x="2956052" y="0"/>
                    <a:pt x="3053461" y="97409"/>
                    <a:pt x="3053461" y="217551"/>
                  </a:cubicBezTo>
                  <a:lnTo>
                    <a:pt x="3053461" y="1957705"/>
                  </a:lnTo>
                  <a:cubicBezTo>
                    <a:pt x="3053461" y="2077847"/>
                    <a:pt x="2956052" y="2175256"/>
                    <a:pt x="2835910" y="2175256"/>
                  </a:cubicBezTo>
                  <a:lnTo>
                    <a:pt x="217551" y="2175256"/>
                  </a:lnTo>
                  <a:cubicBezTo>
                    <a:pt x="97409" y="2175256"/>
                    <a:pt x="0" y="2077847"/>
                    <a:pt x="0" y="1957705"/>
                  </a:cubicBezTo>
                  <a:close/>
                </a:path>
              </a:pathLst>
            </a:custGeom>
            <a:solidFill>
              <a:srgbClr val="C4D5EB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“FitPass”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8930" y="4519344"/>
            <a:ext cx="5230562" cy="182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INTEGRANTES DEL PROYECTO</a:t>
            </a:r>
          </a:p>
        </p:txBody>
      </p:sp>
      <p:sp>
        <p:nvSpPr>
          <p:cNvPr id="27" name="AutoShape 27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1906" y="1129897"/>
            <a:ext cx="6152238" cy="2381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grpSp>
        <p:nvGrpSpPr>
          <p:cNvPr id="5" name="Group 5"/>
          <p:cNvGrpSpPr/>
          <p:nvPr/>
        </p:nvGrpSpPr>
        <p:grpSpPr>
          <a:xfrm>
            <a:off x="9905692" y="2675444"/>
            <a:ext cx="8084089" cy="7209172"/>
            <a:chOff x="0" y="0"/>
            <a:chExt cx="10651059" cy="9498327"/>
          </a:xfrm>
        </p:grpSpPr>
        <p:sp>
          <p:nvSpPr>
            <p:cNvPr id="6" name="Freeform 6"/>
            <p:cNvSpPr/>
            <p:nvPr/>
          </p:nvSpPr>
          <p:spPr>
            <a:xfrm>
              <a:off x="15507" y="14692"/>
              <a:ext cx="10620115" cy="9469031"/>
            </a:xfrm>
            <a:custGeom>
              <a:avLst/>
              <a:gdLst/>
              <a:ahLst/>
              <a:cxnLst/>
              <a:rect l="l" t="t" r="r" b="b"/>
              <a:pathLst>
                <a:path w="10620115" h="9469031">
                  <a:moveTo>
                    <a:pt x="0" y="1032248"/>
                  </a:moveTo>
                  <a:cubicBezTo>
                    <a:pt x="0" y="462205"/>
                    <a:pt x="487865" y="0"/>
                    <a:pt x="1089708" y="0"/>
                  </a:cubicBezTo>
                  <a:lnTo>
                    <a:pt x="9530408" y="0"/>
                  </a:lnTo>
                  <a:cubicBezTo>
                    <a:pt x="10132252" y="0"/>
                    <a:pt x="10620115" y="462205"/>
                    <a:pt x="10620115" y="1032248"/>
                  </a:cubicBezTo>
                  <a:lnTo>
                    <a:pt x="10620115" y="8436783"/>
                  </a:lnTo>
                  <a:cubicBezTo>
                    <a:pt x="10620115" y="9006826"/>
                    <a:pt x="10132252" y="9469031"/>
                    <a:pt x="9530408" y="9469031"/>
                  </a:cubicBezTo>
                  <a:lnTo>
                    <a:pt x="1089708" y="9469031"/>
                  </a:lnTo>
                  <a:cubicBezTo>
                    <a:pt x="487865" y="9468883"/>
                    <a:pt x="0" y="9006826"/>
                    <a:pt x="0" y="843678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0651117" cy="9498402"/>
            </a:xfrm>
            <a:custGeom>
              <a:avLst/>
              <a:gdLst/>
              <a:ahLst/>
              <a:cxnLst/>
              <a:rect l="l" t="t" r="r" b="b"/>
              <a:pathLst>
                <a:path w="10651117" h="9498402">
                  <a:moveTo>
                    <a:pt x="0" y="1046940"/>
                  </a:moveTo>
                  <a:cubicBezTo>
                    <a:pt x="0" y="468669"/>
                    <a:pt x="494842" y="0"/>
                    <a:pt x="1105215" y="0"/>
                  </a:cubicBezTo>
                  <a:lnTo>
                    <a:pt x="9545915" y="0"/>
                  </a:lnTo>
                  <a:lnTo>
                    <a:pt x="9545915" y="14692"/>
                  </a:lnTo>
                  <a:lnTo>
                    <a:pt x="9545915" y="0"/>
                  </a:lnTo>
                  <a:cubicBezTo>
                    <a:pt x="10156288" y="0"/>
                    <a:pt x="10651117" y="468669"/>
                    <a:pt x="10651117" y="1046940"/>
                  </a:cubicBezTo>
                  <a:lnTo>
                    <a:pt x="10635622" y="1046940"/>
                  </a:lnTo>
                  <a:lnTo>
                    <a:pt x="10651117" y="1046940"/>
                  </a:lnTo>
                  <a:lnTo>
                    <a:pt x="10651117" y="8451475"/>
                  </a:lnTo>
                  <a:lnTo>
                    <a:pt x="10635622" y="8451475"/>
                  </a:lnTo>
                  <a:lnTo>
                    <a:pt x="10651117" y="8451475"/>
                  </a:lnTo>
                  <a:cubicBezTo>
                    <a:pt x="10651117" y="9029598"/>
                    <a:pt x="10156288" y="9498402"/>
                    <a:pt x="9545915" y="9498402"/>
                  </a:cubicBezTo>
                  <a:lnTo>
                    <a:pt x="9545915" y="9483723"/>
                  </a:lnTo>
                  <a:lnTo>
                    <a:pt x="9545915" y="9498402"/>
                  </a:lnTo>
                  <a:lnTo>
                    <a:pt x="1105215" y="9498402"/>
                  </a:lnTo>
                  <a:lnTo>
                    <a:pt x="1105215" y="9483723"/>
                  </a:lnTo>
                  <a:lnTo>
                    <a:pt x="1105215" y="9498402"/>
                  </a:lnTo>
                  <a:cubicBezTo>
                    <a:pt x="494842" y="9498268"/>
                    <a:pt x="0" y="9029598"/>
                    <a:pt x="0" y="8451475"/>
                  </a:cubicBezTo>
                  <a:lnTo>
                    <a:pt x="0" y="1046940"/>
                  </a:lnTo>
                  <a:lnTo>
                    <a:pt x="15507" y="1046940"/>
                  </a:lnTo>
                  <a:lnTo>
                    <a:pt x="0" y="1046940"/>
                  </a:lnTo>
                  <a:moveTo>
                    <a:pt x="31015" y="1046940"/>
                  </a:moveTo>
                  <a:lnTo>
                    <a:pt x="31015" y="8451475"/>
                  </a:lnTo>
                  <a:lnTo>
                    <a:pt x="15507" y="8451475"/>
                  </a:lnTo>
                  <a:lnTo>
                    <a:pt x="31015" y="8451475"/>
                  </a:lnTo>
                  <a:cubicBezTo>
                    <a:pt x="31015" y="9013437"/>
                    <a:pt x="511901" y="9468884"/>
                    <a:pt x="1105215" y="9468884"/>
                  </a:cubicBezTo>
                  <a:lnTo>
                    <a:pt x="9545915" y="9468884"/>
                  </a:lnTo>
                  <a:cubicBezTo>
                    <a:pt x="10139228" y="9468884"/>
                    <a:pt x="10620115" y="9013290"/>
                    <a:pt x="10620115" y="8451328"/>
                  </a:cubicBezTo>
                  <a:lnTo>
                    <a:pt x="10620115" y="1046940"/>
                  </a:lnTo>
                  <a:cubicBezTo>
                    <a:pt x="10620115" y="484977"/>
                    <a:pt x="10139074" y="29384"/>
                    <a:pt x="9545915" y="29384"/>
                  </a:cubicBezTo>
                  <a:lnTo>
                    <a:pt x="1105215" y="29384"/>
                  </a:lnTo>
                  <a:lnTo>
                    <a:pt x="1105215" y="14692"/>
                  </a:lnTo>
                  <a:lnTo>
                    <a:pt x="1105215" y="29384"/>
                  </a:lnTo>
                  <a:cubicBezTo>
                    <a:pt x="511901" y="29384"/>
                    <a:pt x="31015" y="484977"/>
                    <a:pt x="31015" y="1046940"/>
                  </a:cubicBezTo>
                  <a:close/>
                </a:path>
              </a:pathLst>
            </a:custGeom>
            <a:solidFill>
              <a:srgbClr val="4472C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0651059" cy="9593577"/>
            </a:xfrm>
            <a:prstGeom prst="rect">
              <a:avLst/>
            </a:prstGeom>
          </p:spPr>
          <p:txBody>
            <a:bodyPr lIns="51409" tIns="51409" rIns="51409" bIns="51409" rtlCol="0" anchor="t"/>
            <a:lstStyle/>
            <a:p>
              <a:pPr algn="ctr">
                <a:lnSpc>
                  <a:spcPts val="5100"/>
                </a:lnSpc>
              </a:pPr>
              <a:r>
                <a:rPr lang="en-US" sz="4250" u="sng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Propuesta de solución</a:t>
              </a:r>
            </a:p>
            <a:p>
              <a:pPr algn="just">
                <a:lnSpc>
                  <a:spcPts val="3278"/>
                </a:lnSpc>
              </a:pPr>
              <a:endParaRPr lang="en-US" sz="4250" u="sng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just">
                <a:lnSpc>
                  <a:spcPts val="3518"/>
                </a:lnSpc>
              </a:pPr>
              <a:r>
                <a:rPr lang="en-US" sz="2932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Desarrollar un sistema integral de gestión de membresías y control de acceso biométrico diseñado específicamente para las necesidades de Gym Health:</a:t>
              </a:r>
            </a:p>
            <a:p>
              <a:pPr marL="633099" lvl="1" indent="-316550" algn="just">
                <a:lnSpc>
                  <a:spcPts val="3518"/>
                </a:lnSpc>
                <a:buFont typeface="Arial"/>
                <a:buChar char="•"/>
              </a:pPr>
              <a:r>
                <a:rPr lang="en-US" sz="2932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Adaptado a las reglas de negocio del gimnasio, asegurando mayor eficiencia en la gestión de accesos</a:t>
              </a:r>
            </a:p>
            <a:p>
              <a:pPr marL="633099" lvl="1" indent="-316550" algn="just">
                <a:lnSpc>
                  <a:spcPts val="3518"/>
                </a:lnSpc>
                <a:buFont typeface="Arial"/>
                <a:buChar char="•"/>
              </a:pPr>
              <a:r>
                <a:rPr lang="en-US" sz="2932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Flexible y escalable, con la posibilidad de evolucionar según los requerimientos futuros de la organización.</a:t>
              </a:r>
            </a:p>
            <a:p>
              <a:pPr marL="633099" lvl="1" indent="-316550" algn="just">
                <a:lnSpc>
                  <a:spcPts val="3518"/>
                </a:lnSpc>
                <a:buFont typeface="Arial"/>
                <a:buChar char="•"/>
              </a:pPr>
              <a:r>
                <a:rPr lang="en-US" sz="2932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Desarrollado a medida, garantizando una mejor integración con otros sistemas y procesos internos.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6999" y="2675444"/>
            <a:ext cx="8182643" cy="7209172"/>
            <a:chOff x="0" y="0"/>
            <a:chExt cx="10072022" cy="8873776"/>
          </a:xfrm>
        </p:grpSpPr>
        <p:sp>
          <p:nvSpPr>
            <p:cNvPr id="10" name="Freeform 10"/>
            <p:cNvSpPr/>
            <p:nvPr/>
          </p:nvSpPr>
          <p:spPr>
            <a:xfrm>
              <a:off x="14664" y="13726"/>
              <a:ext cx="10042760" cy="8846405"/>
            </a:xfrm>
            <a:custGeom>
              <a:avLst/>
              <a:gdLst/>
              <a:ahLst/>
              <a:cxnLst/>
              <a:rect l="l" t="t" r="r" b="b"/>
              <a:pathLst>
                <a:path w="10042760" h="8846405">
                  <a:moveTo>
                    <a:pt x="0" y="964374"/>
                  </a:moveTo>
                  <a:cubicBezTo>
                    <a:pt x="0" y="431813"/>
                    <a:pt x="461342" y="0"/>
                    <a:pt x="1030467" y="0"/>
                  </a:cubicBezTo>
                  <a:lnTo>
                    <a:pt x="9012294" y="0"/>
                  </a:lnTo>
                  <a:cubicBezTo>
                    <a:pt x="9581419" y="0"/>
                    <a:pt x="10042760" y="431813"/>
                    <a:pt x="10042760" y="964374"/>
                  </a:cubicBezTo>
                  <a:lnTo>
                    <a:pt x="10042760" y="7882032"/>
                  </a:lnTo>
                  <a:cubicBezTo>
                    <a:pt x="10042760" y="8414592"/>
                    <a:pt x="9581419" y="8846405"/>
                    <a:pt x="9012294" y="8846405"/>
                  </a:cubicBezTo>
                  <a:lnTo>
                    <a:pt x="1030467" y="8846405"/>
                  </a:lnTo>
                  <a:cubicBezTo>
                    <a:pt x="461342" y="8846268"/>
                    <a:pt x="0" y="8414592"/>
                    <a:pt x="0" y="788203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0072080" cy="8873851"/>
            </a:xfrm>
            <a:custGeom>
              <a:avLst/>
              <a:gdLst/>
              <a:ahLst/>
              <a:cxnLst/>
              <a:rect l="l" t="t" r="r" b="b"/>
              <a:pathLst>
                <a:path w="10072080" h="8873851">
                  <a:moveTo>
                    <a:pt x="0" y="978100"/>
                  </a:moveTo>
                  <a:cubicBezTo>
                    <a:pt x="0" y="437853"/>
                    <a:pt x="467941" y="0"/>
                    <a:pt x="1045131" y="0"/>
                  </a:cubicBezTo>
                  <a:lnTo>
                    <a:pt x="9026958" y="0"/>
                  </a:lnTo>
                  <a:lnTo>
                    <a:pt x="9026958" y="13726"/>
                  </a:lnTo>
                  <a:lnTo>
                    <a:pt x="9026958" y="0"/>
                  </a:lnTo>
                  <a:cubicBezTo>
                    <a:pt x="9604148" y="0"/>
                    <a:pt x="10072080" y="437853"/>
                    <a:pt x="10072080" y="978100"/>
                  </a:cubicBezTo>
                  <a:lnTo>
                    <a:pt x="10057424" y="978100"/>
                  </a:lnTo>
                  <a:lnTo>
                    <a:pt x="10072080" y="978100"/>
                  </a:lnTo>
                  <a:lnTo>
                    <a:pt x="10072080" y="7895758"/>
                  </a:lnTo>
                  <a:lnTo>
                    <a:pt x="10057424" y="7895758"/>
                  </a:lnTo>
                  <a:lnTo>
                    <a:pt x="10072080" y="7895758"/>
                  </a:lnTo>
                  <a:cubicBezTo>
                    <a:pt x="10072080" y="8435867"/>
                    <a:pt x="9604148" y="8873851"/>
                    <a:pt x="9026958" y="8873851"/>
                  </a:cubicBezTo>
                  <a:lnTo>
                    <a:pt x="9026958" y="8860131"/>
                  </a:lnTo>
                  <a:lnTo>
                    <a:pt x="9026958" y="8873851"/>
                  </a:lnTo>
                  <a:lnTo>
                    <a:pt x="1045131" y="8873851"/>
                  </a:lnTo>
                  <a:lnTo>
                    <a:pt x="1045131" y="8860131"/>
                  </a:lnTo>
                  <a:lnTo>
                    <a:pt x="1045131" y="8873851"/>
                  </a:lnTo>
                  <a:cubicBezTo>
                    <a:pt x="467941" y="8873720"/>
                    <a:pt x="0" y="8435867"/>
                    <a:pt x="0" y="7895758"/>
                  </a:cubicBezTo>
                  <a:lnTo>
                    <a:pt x="0" y="978100"/>
                  </a:lnTo>
                  <a:lnTo>
                    <a:pt x="14664" y="978100"/>
                  </a:lnTo>
                  <a:lnTo>
                    <a:pt x="0" y="978100"/>
                  </a:lnTo>
                  <a:moveTo>
                    <a:pt x="29329" y="978100"/>
                  </a:moveTo>
                  <a:lnTo>
                    <a:pt x="29329" y="7895758"/>
                  </a:lnTo>
                  <a:lnTo>
                    <a:pt x="14664" y="7895758"/>
                  </a:lnTo>
                  <a:lnTo>
                    <a:pt x="29329" y="7895758"/>
                  </a:lnTo>
                  <a:cubicBezTo>
                    <a:pt x="29329" y="8420769"/>
                    <a:pt x="484071" y="8846269"/>
                    <a:pt x="1045131" y="8846269"/>
                  </a:cubicBezTo>
                  <a:lnTo>
                    <a:pt x="9026958" y="8846269"/>
                  </a:lnTo>
                  <a:cubicBezTo>
                    <a:pt x="9588017" y="8846269"/>
                    <a:pt x="10042760" y="8420632"/>
                    <a:pt x="10042760" y="7895620"/>
                  </a:cubicBezTo>
                  <a:lnTo>
                    <a:pt x="10042760" y="978100"/>
                  </a:lnTo>
                  <a:cubicBezTo>
                    <a:pt x="10042761" y="453088"/>
                    <a:pt x="9587871" y="27452"/>
                    <a:pt x="9026958" y="27452"/>
                  </a:cubicBezTo>
                  <a:lnTo>
                    <a:pt x="1045131" y="27452"/>
                  </a:lnTo>
                  <a:lnTo>
                    <a:pt x="1045131" y="13726"/>
                  </a:lnTo>
                  <a:lnTo>
                    <a:pt x="1045131" y="27452"/>
                  </a:lnTo>
                  <a:cubicBezTo>
                    <a:pt x="484071" y="27452"/>
                    <a:pt x="29329" y="453088"/>
                    <a:pt x="29329" y="978100"/>
                  </a:cubicBezTo>
                  <a:close/>
                </a:path>
              </a:pathLst>
            </a:custGeom>
            <a:solidFill>
              <a:srgbClr val="4472C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85725"/>
              <a:ext cx="10072022" cy="8959501"/>
            </a:xfrm>
            <a:prstGeom prst="rect">
              <a:avLst/>
            </a:prstGeom>
          </p:spPr>
          <p:txBody>
            <a:bodyPr lIns="55027" tIns="55027" rIns="55027" bIns="55027" rtlCol="0" anchor="t"/>
            <a:lstStyle/>
            <a:p>
              <a:pPr algn="ctr">
                <a:lnSpc>
                  <a:spcPts val="5459"/>
                </a:lnSpc>
              </a:pPr>
              <a:r>
                <a:rPr lang="en-US" sz="4549" u="sng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Problema o dolor</a:t>
              </a:r>
            </a:p>
            <a:p>
              <a:pPr algn="just">
                <a:lnSpc>
                  <a:spcPts val="3509"/>
                </a:lnSpc>
              </a:pPr>
              <a:endParaRPr lang="en-US" sz="4549" u="sng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  <a:p>
              <a:pPr algn="just">
                <a:lnSpc>
                  <a:spcPts val="3509"/>
                </a:lnSpc>
              </a:pPr>
              <a:r>
                <a:rPr lang="en-US" sz="2924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Actualmente, GymHealth utiliza un sistema de control de acceso externo que no responde de manera óptima a sus necesidades operativas ni a las reglas de negocio del gimnasio.</a:t>
              </a:r>
            </a:p>
            <a:p>
              <a:pPr marL="631439" lvl="1" indent="-315720" algn="just">
                <a:lnSpc>
                  <a:spcPts val="3509"/>
                </a:lnSpc>
                <a:buAutoNum type="arabicPeriod"/>
              </a:pPr>
              <a:r>
                <a:rPr lang="en-US" sz="2924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Limitaciones de personalización:</a:t>
              </a:r>
              <a:r>
                <a:rPr lang="en-US" sz="2924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el sistema no se ajusta completamente a las políticas internas, dificultando la gestión de membresías y accesos.</a:t>
              </a:r>
            </a:p>
            <a:p>
              <a:pPr marL="631439" lvl="1" indent="-315720" algn="just">
                <a:lnSpc>
                  <a:spcPts val="3509"/>
                </a:lnSpc>
                <a:buAutoNum type="arabicPeriod"/>
              </a:pPr>
              <a:r>
                <a:rPr lang="en-US" sz="2924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Rigidez operativa:</a:t>
              </a:r>
              <a:r>
                <a:rPr lang="en-US" sz="2924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no permite adaptarse fácilmente a los cambios ni integrarse con nuevas tecnologías, generando ineficiencias y pérdida de oportunidades.</a:t>
              </a:r>
            </a:p>
            <a:p>
              <a:pPr algn="just">
                <a:lnSpc>
                  <a:spcPts val="3509"/>
                </a:lnSpc>
              </a:pPr>
              <a:endParaRPr lang="en-US" sz="2924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12992" y="5821917"/>
            <a:ext cx="1262017" cy="916225"/>
            <a:chOff x="0" y="0"/>
            <a:chExt cx="2120616" cy="1539568"/>
          </a:xfrm>
        </p:grpSpPr>
        <p:sp>
          <p:nvSpPr>
            <p:cNvPr id="14" name="Freeform 14"/>
            <p:cNvSpPr/>
            <p:nvPr/>
          </p:nvSpPr>
          <p:spPr>
            <a:xfrm>
              <a:off x="11677" y="12700"/>
              <a:ext cx="2097345" cy="1514094"/>
            </a:xfrm>
            <a:custGeom>
              <a:avLst/>
              <a:gdLst/>
              <a:ahLst/>
              <a:cxnLst/>
              <a:rect l="l" t="t" r="r" b="b"/>
              <a:pathLst>
                <a:path w="2097345" h="1514094">
                  <a:moveTo>
                    <a:pt x="0" y="378587"/>
                  </a:moveTo>
                  <a:lnTo>
                    <a:pt x="1397335" y="378587"/>
                  </a:lnTo>
                  <a:lnTo>
                    <a:pt x="1397335" y="0"/>
                  </a:lnTo>
                  <a:lnTo>
                    <a:pt x="2097345" y="757047"/>
                  </a:lnTo>
                  <a:lnTo>
                    <a:pt x="1397335" y="1514094"/>
                  </a:lnTo>
                  <a:lnTo>
                    <a:pt x="1397335" y="1135634"/>
                  </a:lnTo>
                  <a:lnTo>
                    <a:pt x="0" y="1135634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71"/>
              <a:ext cx="2120582" cy="1539409"/>
            </a:xfrm>
            <a:custGeom>
              <a:avLst/>
              <a:gdLst/>
              <a:ahLst/>
              <a:cxnLst/>
              <a:rect l="l" t="t" r="r" b="b"/>
              <a:pathLst>
                <a:path w="2120582" h="1539409">
                  <a:moveTo>
                    <a:pt x="11677" y="378516"/>
                  </a:moveTo>
                  <a:lnTo>
                    <a:pt x="1409012" y="378516"/>
                  </a:lnTo>
                  <a:lnTo>
                    <a:pt x="1409012" y="391216"/>
                  </a:lnTo>
                  <a:lnTo>
                    <a:pt x="1397335" y="391216"/>
                  </a:lnTo>
                  <a:lnTo>
                    <a:pt x="1397335" y="12629"/>
                  </a:lnTo>
                  <a:cubicBezTo>
                    <a:pt x="1397335" y="7549"/>
                    <a:pt x="1400138" y="2850"/>
                    <a:pt x="1404575" y="945"/>
                  </a:cubicBezTo>
                  <a:cubicBezTo>
                    <a:pt x="1409012" y="-960"/>
                    <a:pt x="1413916" y="56"/>
                    <a:pt x="1417302" y="3612"/>
                  </a:cubicBezTo>
                  <a:lnTo>
                    <a:pt x="2117196" y="760659"/>
                  </a:lnTo>
                  <a:cubicBezTo>
                    <a:pt x="2119414" y="763072"/>
                    <a:pt x="2120582" y="766247"/>
                    <a:pt x="2120582" y="769676"/>
                  </a:cubicBezTo>
                  <a:cubicBezTo>
                    <a:pt x="2120582" y="773105"/>
                    <a:pt x="2119298" y="776280"/>
                    <a:pt x="2117196" y="778693"/>
                  </a:cubicBezTo>
                  <a:lnTo>
                    <a:pt x="1417185" y="1535740"/>
                  </a:lnTo>
                  <a:cubicBezTo>
                    <a:pt x="1413799" y="1539296"/>
                    <a:pt x="1408778" y="1540439"/>
                    <a:pt x="1404458" y="1538407"/>
                  </a:cubicBezTo>
                  <a:cubicBezTo>
                    <a:pt x="1400138" y="1536375"/>
                    <a:pt x="1397218" y="1531803"/>
                    <a:pt x="1397218" y="1526723"/>
                  </a:cubicBezTo>
                  <a:lnTo>
                    <a:pt x="1397218" y="1148263"/>
                  </a:lnTo>
                  <a:lnTo>
                    <a:pt x="1408895" y="1148263"/>
                  </a:lnTo>
                  <a:lnTo>
                    <a:pt x="1408895" y="1160963"/>
                  </a:lnTo>
                  <a:lnTo>
                    <a:pt x="11677" y="1160963"/>
                  </a:lnTo>
                  <a:cubicBezTo>
                    <a:pt x="5254" y="1160963"/>
                    <a:pt x="0" y="1155248"/>
                    <a:pt x="0" y="1148263"/>
                  </a:cubicBezTo>
                  <a:lnTo>
                    <a:pt x="0" y="391216"/>
                  </a:lnTo>
                  <a:cubicBezTo>
                    <a:pt x="0" y="384231"/>
                    <a:pt x="5254" y="378516"/>
                    <a:pt x="11677" y="378516"/>
                  </a:cubicBezTo>
                  <a:moveTo>
                    <a:pt x="11677" y="403916"/>
                  </a:moveTo>
                  <a:lnTo>
                    <a:pt x="11677" y="391216"/>
                  </a:lnTo>
                  <a:lnTo>
                    <a:pt x="23353" y="391216"/>
                  </a:lnTo>
                  <a:lnTo>
                    <a:pt x="23353" y="1148263"/>
                  </a:lnTo>
                  <a:lnTo>
                    <a:pt x="11677" y="1148263"/>
                  </a:lnTo>
                  <a:lnTo>
                    <a:pt x="11677" y="1135563"/>
                  </a:lnTo>
                  <a:lnTo>
                    <a:pt x="1409012" y="1135563"/>
                  </a:lnTo>
                  <a:cubicBezTo>
                    <a:pt x="1415434" y="1135563"/>
                    <a:pt x="1420688" y="1141278"/>
                    <a:pt x="1420688" y="1148263"/>
                  </a:cubicBezTo>
                  <a:lnTo>
                    <a:pt x="1420688" y="1526850"/>
                  </a:lnTo>
                  <a:lnTo>
                    <a:pt x="1409012" y="1526850"/>
                  </a:lnTo>
                  <a:lnTo>
                    <a:pt x="1400721" y="1517833"/>
                  </a:lnTo>
                  <a:lnTo>
                    <a:pt x="2100732" y="760659"/>
                  </a:lnTo>
                  <a:lnTo>
                    <a:pt x="2109022" y="769676"/>
                  </a:lnTo>
                  <a:lnTo>
                    <a:pt x="2100732" y="778693"/>
                  </a:lnTo>
                  <a:lnTo>
                    <a:pt x="1400721" y="21646"/>
                  </a:lnTo>
                  <a:lnTo>
                    <a:pt x="1409012" y="12629"/>
                  </a:lnTo>
                  <a:lnTo>
                    <a:pt x="1420688" y="12629"/>
                  </a:lnTo>
                  <a:lnTo>
                    <a:pt x="1420688" y="391216"/>
                  </a:lnTo>
                  <a:cubicBezTo>
                    <a:pt x="1420688" y="398201"/>
                    <a:pt x="1415434" y="403916"/>
                    <a:pt x="1409012" y="403916"/>
                  </a:cubicBezTo>
                  <a:lnTo>
                    <a:pt x="11677" y="403916"/>
                  </a:lnTo>
                  <a:close/>
                </a:path>
              </a:pathLst>
            </a:custGeom>
            <a:solidFill>
              <a:srgbClr val="172C51"/>
            </a:solid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“FitPass”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" y="1627694"/>
            <a:ext cx="1810511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DESCRIPCIÓN DEL PROYECTO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“FitPass”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37" y="1306865"/>
            <a:ext cx="1810511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Objetivo General</a:t>
            </a:r>
          </a:p>
        </p:txBody>
      </p:sp>
      <p:sp>
        <p:nvSpPr>
          <p:cNvPr id="6" name="AutoShape 6"/>
          <p:cNvSpPr/>
          <p:nvPr/>
        </p:nvSpPr>
        <p:spPr>
          <a:xfrm rot="13305">
            <a:off x="-11929" y="1137040"/>
            <a:ext cx="6152284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91442" y="4593466"/>
            <a:ext cx="1810511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Objetivos Específicos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12246" y="2354615"/>
            <a:ext cx="16463500" cy="2238851"/>
            <a:chOff x="0" y="0"/>
            <a:chExt cx="21951334" cy="2985135"/>
          </a:xfrm>
        </p:grpSpPr>
        <p:sp>
          <p:nvSpPr>
            <p:cNvPr id="9" name="Freeform 9"/>
            <p:cNvSpPr/>
            <p:nvPr/>
          </p:nvSpPr>
          <p:spPr>
            <a:xfrm>
              <a:off x="12700" y="11937"/>
              <a:ext cx="21925914" cy="2961305"/>
            </a:xfrm>
            <a:custGeom>
              <a:avLst/>
              <a:gdLst/>
              <a:ahLst/>
              <a:cxnLst/>
              <a:rect l="l" t="t" r="r" b="b"/>
              <a:pathLst>
                <a:path w="21925914" h="2961305">
                  <a:moveTo>
                    <a:pt x="0" y="493611"/>
                  </a:moveTo>
                  <a:cubicBezTo>
                    <a:pt x="0" y="220961"/>
                    <a:pt x="236728" y="0"/>
                    <a:pt x="528701" y="0"/>
                  </a:cubicBezTo>
                  <a:lnTo>
                    <a:pt x="21397213" y="0"/>
                  </a:lnTo>
                  <a:cubicBezTo>
                    <a:pt x="21689186" y="0"/>
                    <a:pt x="21925914" y="220961"/>
                    <a:pt x="21925914" y="493611"/>
                  </a:cubicBezTo>
                  <a:lnTo>
                    <a:pt x="21925914" y="2467694"/>
                  </a:lnTo>
                  <a:cubicBezTo>
                    <a:pt x="21925914" y="2740225"/>
                    <a:pt x="21689186" y="2961305"/>
                    <a:pt x="21397213" y="2961305"/>
                  </a:cubicBezTo>
                  <a:lnTo>
                    <a:pt x="528701" y="2961305"/>
                  </a:lnTo>
                  <a:cubicBezTo>
                    <a:pt x="236728" y="2961305"/>
                    <a:pt x="0" y="2740344"/>
                    <a:pt x="0" y="246769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21951314" cy="2985182"/>
            </a:xfrm>
            <a:custGeom>
              <a:avLst/>
              <a:gdLst/>
              <a:ahLst/>
              <a:cxnLst/>
              <a:rect l="l" t="t" r="r" b="b"/>
              <a:pathLst>
                <a:path w="21951314" h="2985182">
                  <a:moveTo>
                    <a:pt x="0" y="505548"/>
                  </a:moveTo>
                  <a:cubicBezTo>
                    <a:pt x="0" y="226213"/>
                    <a:pt x="242443" y="0"/>
                    <a:pt x="541401" y="0"/>
                  </a:cubicBezTo>
                  <a:lnTo>
                    <a:pt x="21409913" y="0"/>
                  </a:lnTo>
                  <a:lnTo>
                    <a:pt x="21409913" y="11937"/>
                  </a:lnTo>
                  <a:lnTo>
                    <a:pt x="21409913" y="0"/>
                  </a:lnTo>
                  <a:cubicBezTo>
                    <a:pt x="21708872" y="0"/>
                    <a:pt x="21951314" y="226213"/>
                    <a:pt x="21951314" y="505548"/>
                  </a:cubicBezTo>
                  <a:lnTo>
                    <a:pt x="21938614" y="505548"/>
                  </a:lnTo>
                  <a:lnTo>
                    <a:pt x="21951314" y="505548"/>
                  </a:lnTo>
                  <a:lnTo>
                    <a:pt x="21951314" y="2479631"/>
                  </a:lnTo>
                  <a:lnTo>
                    <a:pt x="21938614" y="2479631"/>
                  </a:lnTo>
                  <a:lnTo>
                    <a:pt x="21951314" y="2479631"/>
                  </a:lnTo>
                  <a:cubicBezTo>
                    <a:pt x="21951314" y="2758847"/>
                    <a:pt x="21708872" y="2985182"/>
                    <a:pt x="21409913" y="2985182"/>
                  </a:cubicBezTo>
                  <a:lnTo>
                    <a:pt x="21409913" y="2973242"/>
                  </a:lnTo>
                  <a:lnTo>
                    <a:pt x="21409913" y="2985182"/>
                  </a:lnTo>
                  <a:lnTo>
                    <a:pt x="541401" y="2985182"/>
                  </a:lnTo>
                  <a:lnTo>
                    <a:pt x="541401" y="2973242"/>
                  </a:lnTo>
                  <a:lnTo>
                    <a:pt x="541401" y="2985182"/>
                  </a:lnTo>
                  <a:cubicBezTo>
                    <a:pt x="242443" y="2985182"/>
                    <a:pt x="0" y="2758847"/>
                    <a:pt x="0" y="2479631"/>
                  </a:cubicBezTo>
                  <a:lnTo>
                    <a:pt x="0" y="505548"/>
                  </a:lnTo>
                  <a:lnTo>
                    <a:pt x="12700" y="505548"/>
                  </a:lnTo>
                  <a:lnTo>
                    <a:pt x="0" y="505548"/>
                  </a:lnTo>
                  <a:moveTo>
                    <a:pt x="25400" y="505548"/>
                  </a:moveTo>
                  <a:lnTo>
                    <a:pt x="25400" y="2479631"/>
                  </a:lnTo>
                  <a:lnTo>
                    <a:pt x="12700" y="2479631"/>
                  </a:lnTo>
                  <a:lnTo>
                    <a:pt x="25400" y="2479631"/>
                  </a:lnTo>
                  <a:cubicBezTo>
                    <a:pt x="25400" y="2745596"/>
                    <a:pt x="256286" y="2961305"/>
                    <a:pt x="541401" y="2961305"/>
                  </a:cubicBezTo>
                  <a:lnTo>
                    <a:pt x="21409913" y="2961305"/>
                  </a:lnTo>
                  <a:cubicBezTo>
                    <a:pt x="21695028" y="2961305"/>
                    <a:pt x="21925914" y="2745596"/>
                    <a:pt x="21925914" y="2479632"/>
                  </a:cubicBezTo>
                  <a:lnTo>
                    <a:pt x="21925914" y="505548"/>
                  </a:lnTo>
                  <a:cubicBezTo>
                    <a:pt x="21925914" y="239583"/>
                    <a:pt x="21695028" y="23875"/>
                    <a:pt x="21409913" y="23875"/>
                  </a:cubicBezTo>
                  <a:lnTo>
                    <a:pt x="541401" y="23875"/>
                  </a:lnTo>
                  <a:lnTo>
                    <a:pt x="541401" y="11937"/>
                  </a:lnTo>
                  <a:lnTo>
                    <a:pt x="541401" y="23875"/>
                  </a:lnTo>
                  <a:cubicBezTo>
                    <a:pt x="256286" y="23875"/>
                    <a:pt x="25400" y="239583"/>
                    <a:pt x="25400" y="505548"/>
                  </a:cubicBezTo>
                  <a:close/>
                </a:path>
              </a:pathLst>
            </a:custGeom>
            <a:solidFill>
              <a:srgbClr val="4472C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1951334" cy="29946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just"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Sistema integral de gestión de membresías y control de acceso para gimnasios mediante reconocimiento facial, que automatice los procesos de inscripción, pago y validación de ingreso, mejorando la experiencia del usuario y la eficiencia operativa del establecimiento.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6592" y="5641216"/>
            <a:ext cx="16439155" cy="4304202"/>
            <a:chOff x="0" y="0"/>
            <a:chExt cx="20877521" cy="5466283"/>
          </a:xfrm>
        </p:grpSpPr>
        <p:sp>
          <p:nvSpPr>
            <p:cNvPr id="13" name="Freeform 13"/>
            <p:cNvSpPr/>
            <p:nvPr/>
          </p:nvSpPr>
          <p:spPr>
            <a:xfrm>
              <a:off x="12079" y="21859"/>
              <a:ext cx="20853344" cy="5422646"/>
            </a:xfrm>
            <a:custGeom>
              <a:avLst/>
              <a:gdLst/>
              <a:ahLst/>
              <a:cxnLst/>
              <a:rect l="l" t="t" r="r" b="b"/>
              <a:pathLst>
                <a:path w="20853344" h="5422646">
                  <a:moveTo>
                    <a:pt x="0" y="903884"/>
                  </a:moveTo>
                  <a:cubicBezTo>
                    <a:pt x="0" y="404617"/>
                    <a:pt x="225148" y="0"/>
                    <a:pt x="502838" y="0"/>
                  </a:cubicBezTo>
                  <a:lnTo>
                    <a:pt x="20350506" y="0"/>
                  </a:lnTo>
                  <a:cubicBezTo>
                    <a:pt x="20628196" y="0"/>
                    <a:pt x="20853344" y="404617"/>
                    <a:pt x="20853344" y="903884"/>
                  </a:cubicBezTo>
                  <a:lnTo>
                    <a:pt x="20853344" y="4518762"/>
                  </a:lnTo>
                  <a:cubicBezTo>
                    <a:pt x="20853344" y="5017811"/>
                    <a:pt x="20628196" y="5422646"/>
                    <a:pt x="20350506" y="5422646"/>
                  </a:cubicBezTo>
                  <a:lnTo>
                    <a:pt x="502838" y="5422646"/>
                  </a:lnTo>
                  <a:cubicBezTo>
                    <a:pt x="225148" y="5422646"/>
                    <a:pt x="0" y="5018029"/>
                    <a:pt x="0" y="451876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20877502" cy="5466330"/>
            </a:xfrm>
            <a:custGeom>
              <a:avLst/>
              <a:gdLst/>
              <a:ahLst/>
              <a:cxnLst/>
              <a:rect l="l" t="t" r="r" b="b"/>
              <a:pathLst>
                <a:path w="20877502" h="5466330">
                  <a:moveTo>
                    <a:pt x="0" y="925743"/>
                  </a:moveTo>
                  <a:cubicBezTo>
                    <a:pt x="0" y="414234"/>
                    <a:pt x="230583" y="0"/>
                    <a:pt x="514917" y="0"/>
                  </a:cubicBezTo>
                  <a:lnTo>
                    <a:pt x="20362585" y="0"/>
                  </a:lnTo>
                  <a:lnTo>
                    <a:pt x="20362585" y="21859"/>
                  </a:lnTo>
                  <a:lnTo>
                    <a:pt x="20362585" y="0"/>
                  </a:lnTo>
                  <a:cubicBezTo>
                    <a:pt x="20646920" y="0"/>
                    <a:pt x="20877502" y="414234"/>
                    <a:pt x="20877502" y="925743"/>
                  </a:cubicBezTo>
                  <a:lnTo>
                    <a:pt x="20865423" y="925743"/>
                  </a:lnTo>
                  <a:lnTo>
                    <a:pt x="20877502" y="925743"/>
                  </a:lnTo>
                  <a:lnTo>
                    <a:pt x="20877502" y="4540621"/>
                  </a:lnTo>
                  <a:lnTo>
                    <a:pt x="20865423" y="4540621"/>
                  </a:lnTo>
                  <a:lnTo>
                    <a:pt x="20877502" y="4540621"/>
                  </a:lnTo>
                  <a:cubicBezTo>
                    <a:pt x="20877502" y="5051911"/>
                    <a:pt x="20646920" y="5466330"/>
                    <a:pt x="20362585" y="5466330"/>
                  </a:cubicBezTo>
                  <a:lnTo>
                    <a:pt x="20362585" y="5444505"/>
                  </a:lnTo>
                  <a:lnTo>
                    <a:pt x="20362585" y="5466330"/>
                  </a:lnTo>
                  <a:lnTo>
                    <a:pt x="514917" y="5466330"/>
                  </a:lnTo>
                  <a:lnTo>
                    <a:pt x="514917" y="5444505"/>
                  </a:lnTo>
                  <a:lnTo>
                    <a:pt x="514917" y="5466330"/>
                  </a:lnTo>
                  <a:cubicBezTo>
                    <a:pt x="230583" y="5466330"/>
                    <a:pt x="0" y="5051911"/>
                    <a:pt x="0" y="4540621"/>
                  </a:cubicBezTo>
                  <a:lnTo>
                    <a:pt x="0" y="925743"/>
                  </a:lnTo>
                  <a:lnTo>
                    <a:pt x="12079" y="925743"/>
                  </a:lnTo>
                  <a:lnTo>
                    <a:pt x="0" y="925743"/>
                  </a:lnTo>
                  <a:moveTo>
                    <a:pt x="24157" y="925743"/>
                  </a:moveTo>
                  <a:lnTo>
                    <a:pt x="24157" y="4540621"/>
                  </a:lnTo>
                  <a:lnTo>
                    <a:pt x="12079" y="4540621"/>
                  </a:lnTo>
                  <a:lnTo>
                    <a:pt x="24157" y="4540621"/>
                  </a:lnTo>
                  <a:cubicBezTo>
                    <a:pt x="24157" y="5027647"/>
                    <a:pt x="243749" y="5422645"/>
                    <a:pt x="514917" y="5422645"/>
                  </a:cubicBezTo>
                  <a:lnTo>
                    <a:pt x="20362585" y="5422645"/>
                  </a:lnTo>
                  <a:cubicBezTo>
                    <a:pt x="20633753" y="5422645"/>
                    <a:pt x="20853344" y="5027647"/>
                    <a:pt x="20853344" y="4540621"/>
                  </a:cubicBezTo>
                  <a:lnTo>
                    <a:pt x="20853344" y="925743"/>
                  </a:lnTo>
                  <a:cubicBezTo>
                    <a:pt x="20853344" y="438717"/>
                    <a:pt x="20633753" y="43719"/>
                    <a:pt x="20362585" y="43719"/>
                  </a:cubicBezTo>
                  <a:lnTo>
                    <a:pt x="514917" y="43719"/>
                  </a:lnTo>
                  <a:lnTo>
                    <a:pt x="514917" y="21859"/>
                  </a:lnTo>
                  <a:lnTo>
                    <a:pt x="514917" y="43719"/>
                  </a:lnTo>
                  <a:cubicBezTo>
                    <a:pt x="243749" y="43719"/>
                    <a:pt x="24157" y="438717"/>
                    <a:pt x="24157" y="925743"/>
                  </a:cubicBezTo>
                  <a:close/>
                </a:path>
              </a:pathLst>
            </a:custGeom>
            <a:solidFill>
              <a:srgbClr val="4472C4"/>
            </a:solidFill>
          </p:spPr>
          <p:txBody>
            <a:bodyPr/>
            <a:lstStyle/>
            <a:p>
              <a:endParaRPr lang="es-CL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19075"/>
              <a:ext cx="20877521" cy="5685358"/>
            </a:xfrm>
            <a:prstGeom prst="rect">
              <a:avLst/>
            </a:prstGeom>
          </p:spPr>
          <p:txBody>
            <a:bodyPr lIns="53334" tIns="53334" rIns="53334" bIns="53334" rtlCol="0" anchor="ctr"/>
            <a:lstStyle/>
            <a:p>
              <a:pPr algn="just">
                <a:lnSpc>
                  <a:spcPts val="5454"/>
                </a:lnSpc>
              </a:pPr>
              <a:r>
                <a:rPr lang="en-US" sz="27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1. Implementar un sistema de enrolamiento biométrico que capture y almacene las características faciales de cada socio para su posterior identificación en el acceso al gimnasio.</a:t>
              </a:r>
            </a:p>
            <a:p>
              <a:pPr algn="just">
                <a:lnSpc>
                  <a:spcPts val="5454"/>
                </a:lnSpc>
              </a:pPr>
              <a:r>
                <a:rPr lang="en-US" sz="27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2. Crear un sistema de control de acceso automatizado mediante torniquetes con ESP32 y reconocimiento facial que valide la identidad del socio y sus permisos de ingreso.</a:t>
              </a:r>
            </a:p>
            <a:p>
              <a:pPr algn="just">
                <a:lnSpc>
                  <a:spcPts val="5454"/>
                </a:lnSpc>
              </a:pPr>
              <a:r>
                <a:rPr lang="en-US" sz="27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3. Construir portales administrativos para la gestión de sucursales, horarios, personal, ventas presenciales y registro de infracciones, permitiendo supervisar todas las operaciones del gimnasio.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091860" y="0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45264" y="225145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“FitPass”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841655"/>
            <a:ext cx="18105118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54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Alcance y limitaciones del proyecto</a:t>
            </a:r>
          </a:p>
        </p:txBody>
      </p:sp>
      <p:sp>
        <p:nvSpPr>
          <p:cNvPr id="6" name="AutoShape 6"/>
          <p:cNvSpPr/>
          <p:nvPr/>
        </p:nvSpPr>
        <p:spPr>
          <a:xfrm>
            <a:off x="-62364" y="813080"/>
            <a:ext cx="6152238" cy="2381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Box 7"/>
          <p:cNvSpPr txBox="1"/>
          <p:nvPr/>
        </p:nvSpPr>
        <p:spPr>
          <a:xfrm>
            <a:off x="1028700" y="1984655"/>
            <a:ext cx="16230600" cy="7772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616" lvl="1" indent="-320808" algn="just">
              <a:lnSpc>
                <a:spcPts val="4160"/>
              </a:lnSpc>
              <a:buAutoNum type="arabicPeriod"/>
            </a:pPr>
            <a:r>
              <a:rPr lang="en-US" sz="29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Implementación de portal de cliente que permita seleccionar membresías, registrarse, pagar, y acceder a dashboard con estado de membresía activa e historial de accesos.</a:t>
            </a:r>
          </a:p>
          <a:p>
            <a:pPr marL="641616" lvl="1" indent="-320808" algn="just">
              <a:lnSpc>
                <a:spcPts val="4160"/>
              </a:lnSpc>
              <a:buAutoNum type="arabicPeriod"/>
            </a:pPr>
            <a:r>
              <a:rPr lang="en-US" sz="29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Desarrollo de sistema de enrolamiento biométrico con captura facial y asistencia de colaboradores para garantizar registro exitoso.</a:t>
            </a:r>
          </a:p>
          <a:p>
            <a:pPr marL="641616" lvl="1" indent="-320808" algn="just">
              <a:lnSpc>
                <a:spcPts val="4160"/>
              </a:lnSpc>
              <a:buAutoNum type="arabicPeriod"/>
            </a:pPr>
            <a:r>
              <a:rPr lang="en-US" sz="29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Creación de sistema de control de acceso automatizado mediante reconocimiento facial ≥95% de precisión en &lt;2 segundos, con integración a torniquete y registro completo de eventos para auditoría.</a:t>
            </a:r>
          </a:p>
          <a:p>
            <a:pPr marL="641616" lvl="1" indent="-320808" algn="just">
              <a:lnSpc>
                <a:spcPts val="4160"/>
              </a:lnSpc>
              <a:buAutoNum type="arabicPeriod"/>
            </a:pPr>
            <a:r>
              <a:rPr lang="en-US" sz="29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Implementación de portal administrativo con dashboard operativo en tiempo real, búsqueda de miembro y  reportería exportable.</a:t>
            </a:r>
          </a:p>
          <a:p>
            <a:pPr algn="just">
              <a:lnSpc>
                <a:spcPts val="4160"/>
              </a:lnSpc>
            </a:pPr>
            <a:endParaRPr lang="en-US" sz="297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4160"/>
              </a:lnSpc>
            </a:pPr>
            <a:r>
              <a:rPr lang="en-US" sz="2971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Limitaciones del Proyecto</a:t>
            </a:r>
          </a:p>
          <a:p>
            <a:pPr algn="just">
              <a:lnSpc>
                <a:spcPts val="4160"/>
              </a:lnSpc>
            </a:pPr>
            <a:endParaRPr lang="en-US" sz="2971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marL="641616" lvl="1" indent="-320808" algn="just">
              <a:lnSpc>
                <a:spcPts val="4160"/>
              </a:lnSpc>
              <a:buFont typeface="Arial"/>
              <a:buChar char="•"/>
            </a:pPr>
            <a:r>
              <a:rPr lang="en-US" sz="29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incluye integración con sistemas de pago.</a:t>
            </a:r>
          </a:p>
          <a:p>
            <a:pPr marL="641616" lvl="1" indent="-320808" algn="just">
              <a:lnSpc>
                <a:spcPts val="4160"/>
              </a:lnSpc>
              <a:buFont typeface="Arial"/>
              <a:buChar char="•"/>
            </a:pPr>
            <a:r>
              <a:rPr lang="en-US" sz="29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limita al control de acceso, sin gestión de clases o reservas.</a:t>
            </a:r>
          </a:p>
          <a:p>
            <a:pPr marL="641616" lvl="1" indent="-320808" algn="just">
              <a:lnSpc>
                <a:spcPts val="4160"/>
              </a:lnSpc>
              <a:buFont typeface="Arial"/>
              <a:buChar char="•"/>
            </a:pPr>
            <a:r>
              <a:rPr lang="en-US" sz="297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cuenta con aplicación móvil nativa; el sistema está diseñado como web responsive.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311325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1906" y="1129897"/>
            <a:ext cx="6152238" cy="2381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1028700" y="2808872"/>
            <a:ext cx="5852010" cy="4873128"/>
          </a:xfrm>
          <a:custGeom>
            <a:avLst/>
            <a:gdLst/>
            <a:ahLst/>
            <a:cxnLst/>
            <a:rect l="l" t="t" r="r" b="b"/>
            <a:pathLst>
              <a:path w="5852010" h="4873128">
                <a:moveTo>
                  <a:pt x="0" y="0"/>
                </a:moveTo>
                <a:lnTo>
                  <a:pt x="5852010" y="0"/>
                </a:lnTo>
                <a:lnTo>
                  <a:pt x="5852010" y="4873128"/>
                </a:lnTo>
                <a:lnTo>
                  <a:pt x="0" y="4873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295722" y="54196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“FitPass”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1" y="1177522"/>
            <a:ext cx="18105118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8"/>
              </a:lnSpc>
            </a:pPr>
            <a:r>
              <a:rPr lang="en-US" sz="464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Metodología de trabajo para el desarrollo del proyecto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52875" y="2742197"/>
            <a:ext cx="10206425" cy="593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El proyecto se desarrollará en un plazo de 10 semanas.</a:t>
            </a:r>
          </a:p>
          <a:p>
            <a:pPr algn="just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 planificaron 2 releases principales:</a:t>
            </a:r>
          </a:p>
          <a:p>
            <a:pPr algn="just">
              <a:lnSpc>
                <a:spcPts val="3359"/>
              </a:lnSpc>
            </a:pPr>
            <a:endParaRPr lang="en-US" sz="2799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just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Release 1:</a:t>
            </a: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  <a:p>
            <a:pPr algn="just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Portal de Cliente: selección, registro, pago, dashboard 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Portal de Colaboradores (enrolamiento)  </a:t>
            </a:r>
          </a:p>
          <a:p>
            <a:pPr marL="604519" lvl="1" indent="-302260" algn="just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Control de acceso: Validación por reconocimiento facial en tiempo real integrado con torniquete para ingreso automático al gimnasio.</a:t>
            </a:r>
          </a:p>
          <a:p>
            <a:pPr algn="just"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just">
              <a:lnSpc>
                <a:spcPts val="3359"/>
              </a:lnSpc>
            </a:pPr>
            <a:r>
              <a:rPr lang="en-US" sz="2799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Release 2:</a:t>
            </a:r>
            <a:r>
              <a:rPr lang="en-US" sz="27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administración, reportes de asistencia, Gestión de  horarios, personal y roles, venta presencial.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15172" y="9247772"/>
            <a:ext cx="1463363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240"/>
              </a:lnSpc>
              <a:buFont typeface="Arial"/>
              <a:buChar char="•"/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Eventos Scrum: 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Sprint Planning • Daily Scrum • Sprint Review • Sprint Retrospective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644" y="8314322"/>
            <a:ext cx="9554767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27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Gestión del proyecto:</a:t>
            </a: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Jira para backlog </a:t>
            </a:r>
          </a:p>
          <a:p>
            <a:pPr algn="l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• Story points  • Velocidad: 23.5 pts/sprint • Sprints de 2 semanas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13087" y="0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>
            <a:off x="18" y="725662"/>
            <a:ext cx="6152238" cy="2381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45783" y="749475"/>
            <a:ext cx="16479525" cy="9537525"/>
          </a:xfrm>
          <a:custGeom>
            <a:avLst/>
            <a:gdLst/>
            <a:ahLst/>
            <a:cxnLst/>
            <a:rect l="l" t="t" r="r" b="b"/>
            <a:pathLst>
              <a:path w="16479525" h="9537525">
                <a:moveTo>
                  <a:pt x="0" y="0"/>
                </a:moveTo>
                <a:lnTo>
                  <a:pt x="16479524" y="0"/>
                </a:lnTo>
                <a:lnTo>
                  <a:pt x="16479524" y="9537525"/>
                </a:lnTo>
                <a:lnTo>
                  <a:pt x="0" y="9537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182882" y="254175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“FitPass”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598355" y="71329"/>
            <a:ext cx="17484022" cy="794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2"/>
              </a:lnSpc>
            </a:pPr>
            <a:r>
              <a:rPr lang="en-US" sz="4635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Release Plan del desarrollo del proyecto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575891" y="0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>
            <a:off x="18" y="773561"/>
            <a:ext cx="6152238" cy="2381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5060892" y="1487936"/>
            <a:ext cx="9730672" cy="8584389"/>
          </a:xfrm>
          <a:custGeom>
            <a:avLst/>
            <a:gdLst/>
            <a:ahLst/>
            <a:cxnLst/>
            <a:rect l="l" t="t" r="r" b="b"/>
            <a:pathLst>
              <a:path w="9730672" h="8584389">
                <a:moveTo>
                  <a:pt x="0" y="0"/>
                </a:moveTo>
                <a:lnTo>
                  <a:pt x="9730672" y="0"/>
                </a:lnTo>
                <a:lnTo>
                  <a:pt x="9730672" y="8584388"/>
                </a:lnTo>
                <a:lnTo>
                  <a:pt x="0" y="858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873669" y="678311"/>
            <a:ext cx="18105118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473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Arquitectura del software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9967" y="318742"/>
            <a:ext cx="1810511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“FitPass”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158228" y="141630"/>
            <a:ext cx="4712109" cy="1178028"/>
            <a:chOff x="0" y="0"/>
            <a:chExt cx="6282812" cy="1570704"/>
          </a:xfrm>
        </p:grpSpPr>
        <p:sp>
          <p:nvSpPr>
            <p:cNvPr id="3" name="Freeform 3" descr="EscuelaIT Duoc UC - Escuela de Informática y Telecomunicaciones Duoc UC - Duoc  UC | LinkedIn"/>
            <p:cNvSpPr/>
            <p:nvPr/>
          </p:nvSpPr>
          <p:spPr>
            <a:xfrm>
              <a:off x="0" y="0"/>
              <a:ext cx="6282817" cy="1570736"/>
            </a:xfrm>
            <a:custGeom>
              <a:avLst/>
              <a:gdLst/>
              <a:ahLst/>
              <a:cxnLst/>
              <a:rect l="l" t="t" r="r" b="b"/>
              <a:pathLst>
                <a:path w="6282817" h="1570736">
                  <a:moveTo>
                    <a:pt x="0" y="0"/>
                  </a:moveTo>
                  <a:lnTo>
                    <a:pt x="6282817" y="0"/>
                  </a:lnTo>
                  <a:lnTo>
                    <a:pt x="6282817" y="1570736"/>
                  </a:lnTo>
                  <a:lnTo>
                    <a:pt x="0" y="15707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2"/>
              </a:stretch>
            </a:blipFill>
          </p:spPr>
          <p:txBody>
            <a:bodyPr/>
            <a:lstStyle/>
            <a:p>
              <a:endParaRPr lang="es-CL"/>
            </a:p>
          </p:txBody>
        </p:sp>
      </p:grpSp>
      <p:sp>
        <p:nvSpPr>
          <p:cNvPr id="4" name="AutoShape 4"/>
          <p:cNvSpPr/>
          <p:nvPr/>
        </p:nvSpPr>
        <p:spPr>
          <a:xfrm>
            <a:off x="18" y="905101"/>
            <a:ext cx="6152238" cy="23812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5" name="Freeform 5"/>
          <p:cNvSpPr/>
          <p:nvPr/>
        </p:nvSpPr>
        <p:spPr>
          <a:xfrm>
            <a:off x="3937841" y="1505696"/>
            <a:ext cx="10820881" cy="8781304"/>
          </a:xfrm>
          <a:custGeom>
            <a:avLst/>
            <a:gdLst/>
            <a:ahLst/>
            <a:cxnLst/>
            <a:rect l="l" t="t" r="r" b="b"/>
            <a:pathLst>
              <a:path w="10820881" h="8781304">
                <a:moveTo>
                  <a:pt x="0" y="0"/>
                </a:moveTo>
                <a:lnTo>
                  <a:pt x="10820881" y="0"/>
                </a:lnTo>
                <a:lnTo>
                  <a:pt x="10820881" y="8781304"/>
                </a:lnTo>
                <a:lnTo>
                  <a:pt x="0" y="8781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CL"/>
          </a:p>
        </p:txBody>
      </p:sp>
      <p:sp>
        <p:nvSpPr>
          <p:cNvPr id="6" name="TextBox 6"/>
          <p:cNvSpPr txBox="1"/>
          <p:nvPr/>
        </p:nvSpPr>
        <p:spPr>
          <a:xfrm>
            <a:off x="295722" y="380631"/>
            <a:ext cx="18105118" cy="519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2700">
                <a:solidFill>
                  <a:srgbClr val="767171"/>
                </a:solidFill>
                <a:latin typeface="Calibri (MS)"/>
                <a:ea typeface="Calibri (MS)"/>
                <a:cs typeface="Calibri (MS)"/>
                <a:sym typeface="Calibri (MS)"/>
              </a:rPr>
              <a:t>PROYECTO “NOMBRE DEL PROYECTO”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1" y="867221"/>
            <a:ext cx="18105118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6"/>
              </a:lnSpc>
            </a:pPr>
            <a:r>
              <a:rPr lang="en-US" sz="473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Modelo de datos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849</Words>
  <Application>Microsoft Office PowerPoint</Application>
  <PresentationFormat>Personalizado</PresentationFormat>
  <Paragraphs>124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1" baseType="lpstr">
      <vt:lpstr>Calibri</vt:lpstr>
      <vt:lpstr>Arial</vt:lpstr>
      <vt:lpstr>Calibri (MS)</vt:lpstr>
      <vt:lpstr>Open Sans Bold</vt:lpstr>
      <vt:lpstr>Open Sans</vt:lpstr>
      <vt:lpstr>Calibri (MS)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Formato Presentación final (1).pptx</dc:title>
  <cp:lastModifiedBy>JOHANNA . FUHROP POBLETE</cp:lastModifiedBy>
  <cp:revision>2</cp:revision>
  <dcterms:created xsi:type="dcterms:W3CDTF">2006-08-16T00:00:00Z</dcterms:created>
  <dcterms:modified xsi:type="dcterms:W3CDTF">2025-11-22T02:02:41Z</dcterms:modified>
  <dc:identifier>DAG2ARbeAnk</dc:identifier>
</cp:coreProperties>
</file>